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2" r:id="rId4"/>
  </p:sldMasterIdLst>
  <p:notesMasterIdLst>
    <p:notesMasterId r:id="rId12"/>
  </p:notesMasterIdLst>
  <p:handoutMasterIdLst>
    <p:handoutMasterId r:id="rId13"/>
  </p:handoutMasterIdLst>
  <p:sldIdLst>
    <p:sldId id="325" r:id="rId5"/>
    <p:sldId id="326" r:id="rId6"/>
    <p:sldId id="328" r:id="rId7"/>
    <p:sldId id="329" r:id="rId8"/>
    <p:sldId id="330" r:id="rId9"/>
    <p:sldId id="331" r:id="rId10"/>
    <p:sldId id="33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6ED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F2B9BF-0563-45BE-8B00-5BAEFA0B26BD}" v="87" dt="2023-10-07T16:15:54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10/7/2023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10/7/2023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471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1692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39003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65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it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6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97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2101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6360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1297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7735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5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0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3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0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09FFB6-822A-AFE4-44F5-27546104D260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477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6" r:id="rId13"/>
    <p:sldLayoutId id="2147483848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anva.com/design/DAFwlx6Cod4/FDaeXsjxLGnDWn6SWY369w/edit?utm_content=DAFwlx6Cod4&amp;utm_campaign=designshare&amp;utm_medium=link2&amp;utm_source=sharebutton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825EE-7384-1264-F406-D1CED453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0B6FB59-6535-2CE5-FA51-7B753D02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45720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Franklin Gothic Medium Cond" panose="020B0606030402020204" pitchFamily="34" charset="0"/>
              </a:rPr>
              <a:t>Eclipses: Perspective Is Everything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DC070-7820-3924-EC0D-50E3A91A691B}"/>
              </a:ext>
            </a:extLst>
          </p:cNvPr>
          <p:cNvSpPr txBox="1"/>
          <p:nvPr/>
        </p:nvSpPr>
        <p:spPr>
          <a:xfrm>
            <a:off x="479579" y="1666875"/>
            <a:ext cx="415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latin typeface="Franklin Gothic Medium Cond" panose="020B0606030402020204" pitchFamily="34" charset="0"/>
              </a:rPr>
              <a:t>TEAM: EARTH ALIENS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222C7-5D86-BE69-9AE8-0B26CD745C36}"/>
              </a:ext>
            </a:extLst>
          </p:cNvPr>
          <p:cNvSpPr txBox="1"/>
          <p:nvPr/>
        </p:nvSpPr>
        <p:spPr>
          <a:xfrm>
            <a:off x="479579" y="2677388"/>
            <a:ext cx="23503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err="1">
                <a:latin typeface="Franklin Gothic Medium Cond" panose="020B0606030402020204" pitchFamily="34" charset="0"/>
              </a:rPr>
              <a:t>Latheep</a:t>
            </a:r>
            <a:r>
              <a:rPr lang="en-IN" sz="2400" b="1" dirty="0">
                <a:latin typeface="Franklin Gothic Medium Cond" panose="020B0606030402020204" pitchFamily="34" charset="0"/>
              </a:rPr>
              <a:t> </a:t>
            </a:r>
            <a:r>
              <a:rPr lang="en-IN" sz="2400" b="1" dirty="0" err="1">
                <a:latin typeface="Franklin Gothic Medium Cond" panose="020B0606030402020204" pitchFamily="34" charset="0"/>
              </a:rPr>
              <a:t>maideen</a:t>
            </a:r>
            <a:r>
              <a:rPr lang="en-IN" sz="2400" b="1" dirty="0">
                <a:latin typeface="Franklin Gothic Medium Cond" panose="020B0606030402020204" pitchFamily="34" charset="0"/>
              </a:rPr>
              <a:t> A</a:t>
            </a:r>
            <a:br>
              <a:rPr lang="en-IN" sz="2400" b="1" dirty="0">
                <a:latin typeface="Franklin Gothic Medium Cond" panose="020B0606030402020204" pitchFamily="34" charset="0"/>
              </a:rPr>
            </a:br>
            <a:r>
              <a:rPr lang="en-IN" sz="2400" b="1" dirty="0">
                <a:latin typeface="Franklin Gothic Medium Cond" panose="020B0606030402020204" pitchFamily="34" charset="0"/>
              </a:rPr>
              <a:t>Karan M</a:t>
            </a:r>
          </a:p>
          <a:p>
            <a:r>
              <a:rPr lang="en-IN" sz="2400" b="1" dirty="0">
                <a:latin typeface="Franklin Gothic Medium Cond" panose="020B0606030402020204" pitchFamily="34" charset="0"/>
              </a:rPr>
              <a:t>Mohamed Irfan A</a:t>
            </a:r>
          </a:p>
          <a:p>
            <a:r>
              <a:rPr lang="en-IN" sz="2400" b="1" dirty="0" err="1">
                <a:latin typeface="Franklin Gothic Medium Cond" panose="020B0606030402020204" pitchFamily="34" charset="0"/>
              </a:rPr>
              <a:t>Aravindkumar</a:t>
            </a:r>
            <a:r>
              <a:rPr lang="en-IN" sz="2400" b="1" dirty="0">
                <a:latin typeface="Franklin Gothic Medium Cond" panose="020B0606030402020204" pitchFamily="34" charset="0"/>
              </a:rPr>
              <a:t> D</a:t>
            </a:r>
          </a:p>
          <a:p>
            <a:r>
              <a:rPr lang="en-IN" sz="2400" b="1" dirty="0">
                <a:latin typeface="Franklin Gothic Medium Cond" panose="020B0606030402020204" pitchFamily="34" charset="0"/>
              </a:rPr>
              <a:t>Balaji S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921" y="237484"/>
            <a:ext cx="5534357" cy="671512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Franklin Gothic Medium" panose="020B0603020102020204" pitchFamily="34" charset="0"/>
              </a:rPr>
              <a:t>The Game Lunar Or Solar: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066" y="1250846"/>
            <a:ext cx="6313967" cy="476956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Franklin Gothic Medium" panose="020B0603020102020204" pitchFamily="34" charset="0"/>
              </a:rPr>
              <a:t>We have created a game called </a:t>
            </a:r>
            <a:r>
              <a:rPr lang="en-US" sz="2800" dirty="0">
                <a:solidFill>
                  <a:srgbClr val="FFFF00"/>
                </a:solidFill>
                <a:latin typeface="Franklin Gothic Medium" panose="020B0603020102020204" pitchFamily="34" charset="0"/>
              </a:rPr>
              <a:t>'The Lunar Or Solar.' </a:t>
            </a:r>
            <a:r>
              <a:rPr lang="en-US" sz="2800" dirty="0">
                <a:latin typeface="Franklin Gothic Medium" panose="020B0603020102020204" pitchFamily="34" charset="0"/>
              </a:rPr>
              <a:t>This game allows players to understand all concepts of eclipses.</a:t>
            </a:r>
          </a:p>
          <a:p>
            <a:r>
              <a:rPr lang="en-US" sz="2800" dirty="0">
                <a:latin typeface="Franklin Gothic Medium" panose="020B0603020102020204" pitchFamily="34" charset="0"/>
              </a:rPr>
              <a:t>We are go with Game approach because there is inherent enjoyment and engagement make learning more enjoyable and promote sustained attention and participation.</a:t>
            </a:r>
          </a:p>
          <a:p>
            <a:r>
              <a:rPr lang="en-US" sz="2800" dirty="0">
                <a:latin typeface="Franklin Gothic Medium" panose="020B0603020102020204" pitchFamily="34" charset="0"/>
              </a:rPr>
              <a:t>Before playing a Lunar Or Solar one can know about the types of eclipse so the game providing knowledge from scratch.</a:t>
            </a:r>
          </a:p>
          <a:p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3B3250-5490-54C4-3846-8B91FD6108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05" y="1163176"/>
            <a:ext cx="1062610" cy="1255010"/>
          </a:xfrm>
          <a:prstGeom prst="rect">
            <a:avLst/>
          </a:prstGeom>
          <a:ln w="22225"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28165D-9D78-7F44-A4CC-3ADBE871DE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218" y="1162845"/>
            <a:ext cx="1062609" cy="124924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58CB40-59DA-5E02-D976-6A97818CCA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95704" y="2585395"/>
            <a:ext cx="1062609" cy="120854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0160FA-AA61-071A-C342-63FD6E4EB7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622" y="2574887"/>
            <a:ext cx="1062609" cy="121692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27370B-3442-B59F-5427-84E105E163B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8086" y="3951298"/>
            <a:ext cx="1071617" cy="126544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74D344-FF4F-5F54-3CAC-FC4CE78403C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992" y="5396022"/>
            <a:ext cx="1062609" cy="125811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01CFED-7887-AE91-D2A1-85FC05A598D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380" y="2572532"/>
            <a:ext cx="1062608" cy="121928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7A462-091D-F2FE-6FA8-850F275376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621" y="3951298"/>
            <a:ext cx="1062608" cy="126544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286063-3BBE-231E-FB5B-7080F7143EF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04" y="3964414"/>
            <a:ext cx="1062609" cy="126544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66D57-C589-DB0D-45E6-BFE39C25599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04" y="5395541"/>
            <a:ext cx="1062609" cy="1249737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A5421B-7319-B4BE-0074-F96EA7CA4C8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3158086" y="5379834"/>
            <a:ext cx="1062608" cy="126544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D1DFB6-8812-C577-336F-24B69E8DB66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7611" y="1162845"/>
            <a:ext cx="1062609" cy="124924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FD1966-42A5-3C7C-BE81-4E874EF6FA17}"/>
              </a:ext>
            </a:extLst>
          </p:cNvPr>
          <p:cNvSpPr/>
          <p:nvPr/>
        </p:nvSpPr>
        <p:spPr>
          <a:xfrm>
            <a:off x="523875" y="1076325"/>
            <a:ext cx="3886200" cy="564515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154C4-717D-BDAD-D89D-DD0DC18C7239}"/>
              </a:ext>
            </a:extLst>
          </p:cNvPr>
          <p:cNvSpPr txBox="1"/>
          <p:nvPr/>
        </p:nvSpPr>
        <p:spPr>
          <a:xfrm>
            <a:off x="370765" y="224587"/>
            <a:ext cx="2449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Franklin Gothic Medium" panose="020B0603020102020204" pitchFamily="34" charset="0"/>
              </a:rPr>
              <a:t>Game Cards:</a:t>
            </a:r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9D78091-51C4-4BC8-22FD-11698CEDD26F}"/>
              </a:ext>
            </a:extLst>
          </p:cNvPr>
          <p:cNvSpPr txBox="1"/>
          <p:nvPr/>
        </p:nvSpPr>
        <p:spPr>
          <a:xfrm>
            <a:off x="588606" y="364239"/>
            <a:ext cx="6097748" cy="59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Franklin Gothic Medium" panose="020B0603020102020204" pitchFamily="34" charset="0"/>
              </a:rPr>
              <a:t>Game Instructions:</a:t>
            </a:r>
          </a:p>
          <a:p>
            <a:endParaRPr lang="en-US" sz="2000" b="1" dirty="0">
              <a:latin typeface="Franklin Gothic Medium" panose="020B06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There are two players in the game, and there are 10 cards in total.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 Out of the 10 cards, five have pictures of Lunar eclipses, and five have pictures of Solar eclipses on the front side.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 On the back side of each card, there is information about different types of Lunar and Solar eclipses, along with some bonus information.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 The game starts with one player shuffling the cards and placing them face down.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 This player asks the second player, "LUNAR OR SOLAR?“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 The second player must choose either "Lunar" or "Solar.“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 The first player then asks, "IN LUNAR/SOLAR?" again.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 The second player specifies a type of Lunar eclipse and picks a card from the Lunar side.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 If the card matches what the second player chose, the player win a point; otherwise, the player lose a point.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 The game then switches to the other player, and the process continues.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38768-A278-3700-AA8D-AAAFD8E0F25D}"/>
              </a:ext>
            </a:extLst>
          </p:cNvPr>
          <p:cNvSpPr txBox="1"/>
          <p:nvPr/>
        </p:nvSpPr>
        <p:spPr>
          <a:xfrm>
            <a:off x="6602769" y="364239"/>
            <a:ext cx="50006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ranklin Gothic Medium" panose="020B0603020102020204" pitchFamily="34" charset="0"/>
              </a:rPr>
              <a:t>Special Cards:- </a:t>
            </a:r>
          </a:p>
          <a:p>
            <a:endParaRPr lang="en-US" b="1" dirty="0">
              <a:latin typeface="Franklin Gothic Medium" panose="020B06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There are two joker cards with a picture of a black hole on the back. If a player picks a joker card, they don't earn any points, and the game moves to the next player.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Franklin Gothic Medium" panose="020B06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There is a bonus point card with a picture of a blue moon on the </a:t>
            </a:r>
            <a:r>
              <a:rPr lang="en-US" dirty="0" err="1">
                <a:latin typeface="Franklin Gothic Medium" panose="020B0603020102020204" pitchFamily="34" charset="0"/>
              </a:rPr>
              <a:t>back.If</a:t>
            </a:r>
            <a:r>
              <a:rPr lang="en-US" dirty="0">
                <a:latin typeface="Franklin Gothic Medium" panose="020B0603020102020204" pitchFamily="34" charset="0"/>
              </a:rPr>
              <a:t> a player picks this card, they earn 1 point.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Franklin Gothic Medium" panose="020B06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Franklin Gothic Medium" panose="020B0603020102020204" pitchFamily="34" charset="0"/>
              </a:rPr>
              <a:t>The first player to reach 10 points wins the game.</a:t>
            </a:r>
          </a:p>
          <a:p>
            <a:endParaRPr lang="en-US" dirty="0">
              <a:latin typeface="Franklin Gothic Medium" panose="020B06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Franklin Gothic Medium" panose="020B0603020102020204" pitchFamily="34" charset="0"/>
            </a:endParaRPr>
          </a:p>
          <a:p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AE97B9-18F7-54D4-57A1-1294A710E6CD}"/>
              </a:ext>
            </a:extLst>
          </p:cNvPr>
          <p:cNvSpPr txBox="1"/>
          <p:nvPr/>
        </p:nvSpPr>
        <p:spPr>
          <a:xfrm>
            <a:off x="8154956" y="4303779"/>
            <a:ext cx="3867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Franklin Gothic Medium" panose="020B0603020102020204" pitchFamily="34" charset="0"/>
              </a:rPr>
              <a:t>Enjoy your </a:t>
            </a:r>
          </a:p>
          <a:p>
            <a:r>
              <a:rPr lang="en-US" sz="3600" dirty="0">
                <a:solidFill>
                  <a:srgbClr val="FFFF00"/>
                </a:solidFill>
                <a:latin typeface="Franklin Gothic Medium" panose="020B0603020102020204" pitchFamily="34" charset="0"/>
              </a:rPr>
              <a:t>Eclipse-themed </a:t>
            </a:r>
          </a:p>
          <a:p>
            <a:r>
              <a:rPr lang="en-US" sz="3600" dirty="0">
                <a:solidFill>
                  <a:srgbClr val="FFFF00"/>
                </a:solidFill>
                <a:latin typeface="Franklin Gothic Medium" panose="020B0603020102020204" pitchFamily="34" charset="0"/>
              </a:rPr>
              <a:t>card game!</a:t>
            </a:r>
            <a:endParaRPr lang="en-IN" sz="3600" dirty="0">
              <a:solidFill>
                <a:srgbClr val="FFFF00"/>
              </a:solidFill>
              <a:latin typeface="Franklin Gothic Medium" panose="020B0603020102020204" pitchFamily="34" charset="0"/>
            </a:endParaRPr>
          </a:p>
          <a:p>
            <a:endParaRPr lang="en-IN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40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FEA9-3277-29AD-1E35-F7BE43F35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205" y="886389"/>
            <a:ext cx="5673214" cy="893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Our Comic Story</a:t>
            </a:r>
            <a:endParaRPr lang="en-IN" dirty="0">
              <a:latin typeface="Franklin Gothic Medium" panose="020B0603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0D1D7-7EC5-2D7C-2B11-4B7060C0F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48" y="2363173"/>
            <a:ext cx="6606875" cy="411227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>
                <a:latin typeface="Franklin Gothic Medium" panose="020B0603020102020204" pitchFamily="34" charset="0"/>
              </a:rPr>
              <a:t>Creating a comic story helps make learning easier and more interesting for all learners.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>
                <a:latin typeface="Franklin Gothic Medium" panose="020B0603020102020204" pitchFamily="34" charset="0"/>
              </a:rPr>
              <a:t>In our story, we have two </a:t>
            </a:r>
            <a:r>
              <a:rPr lang="en-US" dirty="0" err="1">
                <a:latin typeface="Franklin Gothic Medium" panose="020B0603020102020204" pitchFamily="34" charset="0"/>
              </a:rPr>
              <a:t>characters:Sarah</a:t>
            </a:r>
            <a:r>
              <a:rPr lang="en-US" dirty="0">
                <a:latin typeface="Franklin Gothic Medium" panose="020B0603020102020204" pitchFamily="34" charset="0"/>
              </a:rPr>
              <a:t>: She's a 10-year-old child who has lots of questions and wants to understand things better.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 err="1">
                <a:latin typeface="Franklin Gothic Medium" panose="020B0603020102020204" pitchFamily="34" charset="0"/>
              </a:rPr>
              <a:t>MoonKnight</a:t>
            </a:r>
            <a:r>
              <a:rPr lang="en-US" dirty="0">
                <a:latin typeface="Franklin Gothic Medium" panose="020B0603020102020204" pitchFamily="34" charset="0"/>
              </a:rPr>
              <a:t>: He's a character from Marvel Comics, and he's here to explain all of Sarah's questions and doubts in the story.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dirty="0">
                <a:latin typeface="Franklin Gothic Medium" panose="020B0603020102020204" pitchFamily="34" charset="0"/>
              </a:rPr>
              <a:t>Now, let's explore how </a:t>
            </a:r>
            <a:r>
              <a:rPr lang="en-US" dirty="0" err="1">
                <a:latin typeface="Franklin Gothic Medium" panose="020B0603020102020204" pitchFamily="34" charset="0"/>
              </a:rPr>
              <a:t>MoonKnight</a:t>
            </a:r>
            <a:r>
              <a:rPr lang="en-US" dirty="0">
                <a:latin typeface="Franklin Gothic Medium" panose="020B0603020102020204" pitchFamily="34" charset="0"/>
              </a:rPr>
              <a:t> helps Sarah learn about eclipses in a simple and engaging way.</a:t>
            </a:r>
            <a:endParaRPr lang="en-IN" dirty="0">
              <a:latin typeface="Franklin Gothic Medium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9A7CA-9961-66A0-8AF1-FAFB1453A3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7796" y="1101013"/>
            <a:ext cx="3327047" cy="53091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531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4C2F17-3039-5D07-98D1-2F73E5408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8436" y="4935741"/>
            <a:ext cx="925764" cy="16989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061A5-045C-508E-7407-5FD9CF7A38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96" y="522513"/>
            <a:ext cx="2368111" cy="3778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BACEF9-22C4-8266-EE90-94E3DE5757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030" y="2949290"/>
            <a:ext cx="2341101" cy="373579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119EE-639E-E0D3-9177-4E24903AC8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249" y="850391"/>
            <a:ext cx="2431611" cy="3880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E2B17D-2EDF-2DC2-6F9C-F6EC379558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860" y="2720832"/>
            <a:ext cx="2341101" cy="3735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62B9AE-2524-D136-EAF9-E617A13FF9E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6555" y="709125"/>
            <a:ext cx="2193649" cy="35005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28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6A7053DC-9460-E77A-723C-376AA514903E}"/>
              </a:ext>
            </a:extLst>
          </p:cNvPr>
          <p:cNvSpPr/>
          <p:nvPr/>
        </p:nvSpPr>
        <p:spPr>
          <a:xfrm>
            <a:off x="4170783" y="5643523"/>
            <a:ext cx="3536303" cy="879760"/>
          </a:xfrm>
          <a:custGeom>
            <a:avLst/>
            <a:gdLst>
              <a:gd name="connsiteX0" fmla="*/ 0 w 3200401"/>
              <a:gd name="connsiteY0" fmla="*/ 234359 h 879760"/>
              <a:gd name="connsiteX1" fmla="*/ 27493 w 3200401"/>
              <a:gd name="connsiteY1" fmla="*/ 234359 h 879760"/>
              <a:gd name="connsiteX2" fmla="*/ 27493 w 3200401"/>
              <a:gd name="connsiteY2" fmla="*/ 645401 h 879760"/>
              <a:gd name="connsiteX3" fmla="*/ 0 w 3200401"/>
              <a:gd name="connsiteY3" fmla="*/ 645401 h 879760"/>
              <a:gd name="connsiteX4" fmla="*/ 0 w 3200401"/>
              <a:gd name="connsiteY4" fmla="*/ 234359 h 879760"/>
              <a:gd name="connsiteX5" fmla="*/ 54985 w 3200401"/>
              <a:gd name="connsiteY5" fmla="*/ 234359 h 879760"/>
              <a:gd name="connsiteX6" fmla="*/ 109970 w 3200401"/>
              <a:gd name="connsiteY6" fmla="*/ 234359 h 879760"/>
              <a:gd name="connsiteX7" fmla="*/ 109970 w 3200401"/>
              <a:gd name="connsiteY7" fmla="*/ 645401 h 879760"/>
              <a:gd name="connsiteX8" fmla="*/ 54985 w 3200401"/>
              <a:gd name="connsiteY8" fmla="*/ 645401 h 879760"/>
              <a:gd name="connsiteX9" fmla="*/ 54985 w 3200401"/>
              <a:gd name="connsiteY9" fmla="*/ 234359 h 879760"/>
              <a:gd name="connsiteX10" fmla="*/ 137463 w 3200401"/>
              <a:gd name="connsiteY10" fmla="*/ 234359 h 879760"/>
              <a:gd name="connsiteX11" fmla="*/ 2760521 w 3200401"/>
              <a:gd name="connsiteY11" fmla="*/ 234359 h 879760"/>
              <a:gd name="connsiteX12" fmla="*/ 2760521 w 3200401"/>
              <a:gd name="connsiteY12" fmla="*/ 0 h 879760"/>
              <a:gd name="connsiteX13" fmla="*/ 3200401 w 3200401"/>
              <a:gd name="connsiteY13" fmla="*/ 439880 h 879760"/>
              <a:gd name="connsiteX14" fmla="*/ 2760521 w 3200401"/>
              <a:gd name="connsiteY14" fmla="*/ 879760 h 879760"/>
              <a:gd name="connsiteX15" fmla="*/ 2760521 w 3200401"/>
              <a:gd name="connsiteY15" fmla="*/ 645401 h 879760"/>
              <a:gd name="connsiteX16" fmla="*/ 137463 w 3200401"/>
              <a:gd name="connsiteY16" fmla="*/ 645401 h 879760"/>
              <a:gd name="connsiteX17" fmla="*/ 137463 w 3200401"/>
              <a:gd name="connsiteY17" fmla="*/ 234359 h 879760"/>
              <a:gd name="connsiteX0" fmla="*/ 0 w 3536303"/>
              <a:gd name="connsiteY0" fmla="*/ 234359 h 879760"/>
              <a:gd name="connsiteX1" fmla="*/ 27493 w 3536303"/>
              <a:gd name="connsiteY1" fmla="*/ 234359 h 879760"/>
              <a:gd name="connsiteX2" fmla="*/ 27493 w 3536303"/>
              <a:gd name="connsiteY2" fmla="*/ 645401 h 879760"/>
              <a:gd name="connsiteX3" fmla="*/ 0 w 3536303"/>
              <a:gd name="connsiteY3" fmla="*/ 645401 h 879760"/>
              <a:gd name="connsiteX4" fmla="*/ 0 w 3536303"/>
              <a:gd name="connsiteY4" fmla="*/ 234359 h 879760"/>
              <a:gd name="connsiteX5" fmla="*/ 54985 w 3536303"/>
              <a:gd name="connsiteY5" fmla="*/ 234359 h 879760"/>
              <a:gd name="connsiteX6" fmla="*/ 109970 w 3536303"/>
              <a:gd name="connsiteY6" fmla="*/ 234359 h 879760"/>
              <a:gd name="connsiteX7" fmla="*/ 109970 w 3536303"/>
              <a:gd name="connsiteY7" fmla="*/ 645401 h 879760"/>
              <a:gd name="connsiteX8" fmla="*/ 54985 w 3536303"/>
              <a:gd name="connsiteY8" fmla="*/ 645401 h 879760"/>
              <a:gd name="connsiteX9" fmla="*/ 54985 w 3536303"/>
              <a:gd name="connsiteY9" fmla="*/ 234359 h 879760"/>
              <a:gd name="connsiteX10" fmla="*/ 137463 w 3536303"/>
              <a:gd name="connsiteY10" fmla="*/ 234359 h 879760"/>
              <a:gd name="connsiteX11" fmla="*/ 2760521 w 3536303"/>
              <a:gd name="connsiteY11" fmla="*/ 234359 h 879760"/>
              <a:gd name="connsiteX12" fmla="*/ 2760521 w 3536303"/>
              <a:gd name="connsiteY12" fmla="*/ 0 h 879760"/>
              <a:gd name="connsiteX13" fmla="*/ 3536303 w 3536303"/>
              <a:gd name="connsiteY13" fmla="*/ 402558 h 879760"/>
              <a:gd name="connsiteX14" fmla="*/ 2760521 w 3536303"/>
              <a:gd name="connsiteY14" fmla="*/ 879760 h 879760"/>
              <a:gd name="connsiteX15" fmla="*/ 2760521 w 3536303"/>
              <a:gd name="connsiteY15" fmla="*/ 645401 h 879760"/>
              <a:gd name="connsiteX16" fmla="*/ 137463 w 3536303"/>
              <a:gd name="connsiteY16" fmla="*/ 645401 h 879760"/>
              <a:gd name="connsiteX17" fmla="*/ 137463 w 3536303"/>
              <a:gd name="connsiteY17" fmla="*/ 234359 h 87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36303" h="879760">
                <a:moveTo>
                  <a:pt x="0" y="234359"/>
                </a:moveTo>
                <a:lnTo>
                  <a:pt x="27493" y="234359"/>
                </a:lnTo>
                <a:lnTo>
                  <a:pt x="27493" y="645401"/>
                </a:lnTo>
                <a:lnTo>
                  <a:pt x="0" y="645401"/>
                </a:lnTo>
                <a:lnTo>
                  <a:pt x="0" y="234359"/>
                </a:lnTo>
                <a:close/>
                <a:moveTo>
                  <a:pt x="54985" y="234359"/>
                </a:moveTo>
                <a:lnTo>
                  <a:pt x="109970" y="234359"/>
                </a:lnTo>
                <a:lnTo>
                  <a:pt x="109970" y="645401"/>
                </a:lnTo>
                <a:lnTo>
                  <a:pt x="54985" y="645401"/>
                </a:lnTo>
                <a:lnTo>
                  <a:pt x="54985" y="234359"/>
                </a:lnTo>
                <a:close/>
                <a:moveTo>
                  <a:pt x="137463" y="234359"/>
                </a:moveTo>
                <a:lnTo>
                  <a:pt x="2760521" y="234359"/>
                </a:lnTo>
                <a:lnTo>
                  <a:pt x="2760521" y="0"/>
                </a:lnTo>
                <a:lnTo>
                  <a:pt x="3536303" y="402558"/>
                </a:lnTo>
                <a:lnTo>
                  <a:pt x="2760521" y="879760"/>
                </a:lnTo>
                <a:lnTo>
                  <a:pt x="2760521" y="645401"/>
                </a:lnTo>
                <a:lnTo>
                  <a:pt x="137463" y="645401"/>
                </a:lnTo>
                <a:lnTo>
                  <a:pt x="137463" y="23435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86998E-5A81-4ED7-44C2-E50446244F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8859">
            <a:off x="5802794" y="927255"/>
            <a:ext cx="2843319" cy="4537212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perspectiveLeft"/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8413A7-6C55-7A4B-9D22-E756F5A1D0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689" y="933059"/>
            <a:ext cx="2678886" cy="42748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8E886-4C51-2AE6-28D0-5376DE4C38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73627">
            <a:off x="758214" y="1233102"/>
            <a:ext cx="2636736" cy="420755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F124B8-6E93-556B-CEFA-C8DF8A977C4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247" y="757176"/>
            <a:ext cx="2789106" cy="445070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C35D6F-6E3F-1A7D-09F5-9F9DDE960C1D}"/>
              </a:ext>
            </a:extLst>
          </p:cNvPr>
          <p:cNvSpPr txBox="1"/>
          <p:nvPr/>
        </p:nvSpPr>
        <p:spPr>
          <a:xfrm>
            <a:off x="4262826" y="5852715"/>
            <a:ext cx="3164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Franklin Gothic Medium" panose="020B06030201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Sarah Celestial Journey</a:t>
            </a:r>
            <a:endParaRPr lang="en-IN" sz="2000" b="1" dirty="0">
              <a:solidFill>
                <a:srgbClr val="FFFF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9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B549-C42D-2577-C200-99A8887D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6525"/>
            <a:ext cx="3208305" cy="1063495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Franklin Gothic Medium" panose="020B0603020102020204" pitchFamily="34" charset="0"/>
              </a:rPr>
              <a:t>SUMMARY</a:t>
            </a:r>
            <a:endParaRPr lang="en-IN" sz="4800" dirty="0">
              <a:latin typeface="Franklin Gothic Medium" panose="020B0603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F4AB3-9653-0475-3EC8-6C54610D7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536" y="1763486"/>
            <a:ext cx="11092672" cy="509451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Franklin Gothic Medium" panose="020B0603020102020204" pitchFamily="34" charset="0"/>
              </a:rPr>
              <a:t>knowing about eclipses is essential for scientific, cultural, educational, and practical reasons. It enriches our understanding of the universe, its workings, and our place within it.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Franklin Gothic Medium" panose="020B0603020102020204" pitchFamily="34" charset="0"/>
              </a:rPr>
              <a:t>Explaining eclipses with the help of characters like Moon Knight and Game-Lunar Or Solar makes learning more engaging and simplifies complex ideas.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Franklin Gothic Medium" panose="020B0603020102020204" pitchFamily="34" charset="0"/>
              </a:rPr>
              <a:t>This approach uses pictures and stories to help you understand eclipses better.</a:t>
            </a:r>
            <a:endParaRPr lang="en-IN" sz="3200" dirty="0">
              <a:latin typeface="Franklin Gothic Medium" panose="020B0603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76EF5-E96A-1DCB-DD57-6BCDED14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CCA99-EAB7-6FB0-4281-EA7A9DE8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1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334</TotalTime>
  <Words>542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Franklin Gothic Medium</vt:lpstr>
      <vt:lpstr>Franklin Gothic Medium Cond</vt:lpstr>
      <vt:lpstr>Wingdings</vt:lpstr>
      <vt:lpstr>Office Theme</vt:lpstr>
      <vt:lpstr>Eclipses: Perspective Is Everything</vt:lpstr>
      <vt:lpstr>The Game Lunar Or Solar:</vt:lpstr>
      <vt:lpstr>PowerPoint Presentation</vt:lpstr>
      <vt:lpstr>Our Comic Story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Eclipses: Perspective is Everything</dc:title>
  <dc:creator>mohamed irfan</dc:creator>
  <cp:lastModifiedBy>mohamed irfan</cp:lastModifiedBy>
  <cp:revision>5</cp:revision>
  <dcterms:created xsi:type="dcterms:W3CDTF">2023-10-06T16:46:07Z</dcterms:created>
  <dcterms:modified xsi:type="dcterms:W3CDTF">2023-10-07T17:34:05Z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